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9" r:id="rId3"/>
    <p:sldMasterId id="2147483701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3" r:id="rId10"/>
    <p:sldId id="261" r:id="rId11"/>
    <p:sldId id="264" r:id="rId12"/>
    <p:sldId id="265" r:id="rId13"/>
    <p:sldId id="262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90" d="100"/>
          <a:sy n="90" d="100"/>
        </p:scale>
        <p:origin x="58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CF3560-8E43-4BAB-A8E6-AE22EEA14B41}" type="datetimeFigureOut">
              <a:rPr lang="fr-FR" smtClean="0"/>
              <a:t>08/06/2017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0CADA-E121-47EA-86D8-1B62D7033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9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06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6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9460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711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2478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4641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2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397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7291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143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2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1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3176" y="6041362"/>
            <a:ext cx="5241769" cy="365125"/>
          </a:xfrm>
        </p:spPr>
        <p:txBody>
          <a:bodyPr/>
          <a:lstStyle/>
          <a:p>
            <a:r>
              <a:rPr lang="fr-FR" dirty="0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22885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4691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21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4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234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8070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8651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95694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7940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26768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2741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5200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529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362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8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27232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7463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github.com/Focom/GraphRATP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29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2721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55190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350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650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1807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353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2174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11173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4599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9354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3342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636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0377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16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62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08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010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26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</p:spTree>
    <p:extLst>
      <p:ext uri="{BB962C8B-B14F-4D97-AF65-F5344CB8AC3E}">
        <p14:creationId xmlns:p14="http://schemas.microsoft.com/office/powerpoint/2010/main" val="35052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867" y="1843254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35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09/06/2017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0004" y="6041362"/>
            <a:ext cx="52849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fld id="{1E8FBB9D-97BA-4906-A624-EDE6BD36AE12}" type="slidenum">
              <a:rPr lang="fr-FR" smtClean="0"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76" y="6040734"/>
            <a:ext cx="868113" cy="36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2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24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fr-FR"/>
              <a:t>09/06/2017</a:t>
            </a:r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/>
              <a:t>github.com/Focom/GraphRATP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07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09/06/2017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github.com/Focom/GraphRATP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08A5C-C111-4526-B803-FD4434F7EF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56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E6501EE-601E-4A5A-9509-A9AE17965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76" name="Parallelogra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Isosceles Tri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4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Isosceles Triangle 3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Isosceles Tri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3F7E3A0-A1E3-43C5-B343-216D5E9D4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fr-FR"/>
              <a:t>Projet d’algorithmique et de programmation avancée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3DA03F-468B-428E-8628-55024BA0E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5000" dirty="0"/>
              <a:t>Étude de Graph du métro Parisien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E2F5C15A-E6F9-46B1-A2AE-464EC558FC68}"/>
              </a:ext>
            </a:extLst>
          </p:cNvPr>
          <p:cNvSpPr txBox="1"/>
          <p:nvPr/>
        </p:nvSpPr>
        <p:spPr>
          <a:xfrm>
            <a:off x="4442578" y="5293185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ABOUT</a:t>
            </a:r>
          </a:p>
          <a:p>
            <a:r>
              <a:rPr lang="fr-FR" dirty="0"/>
              <a:t>SAMI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F9244312-37DA-456A-900F-81865B4DC7FB}"/>
              </a:ext>
            </a:extLst>
          </p:cNvPr>
          <p:cNvSpPr txBox="1"/>
          <p:nvPr/>
        </p:nvSpPr>
        <p:spPr>
          <a:xfrm>
            <a:off x="7262035" y="5293184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ROUSSEL</a:t>
            </a:r>
          </a:p>
          <a:p>
            <a:r>
              <a:rPr lang="fr-FR" dirty="0"/>
              <a:t>Audrey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F1350FE0-2532-4162-82FB-38C1BABC4CBD}"/>
              </a:ext>
            </a:extLst>
          </p:cNvPr>
          <p:cNvSpPr txBox="1"/>
          <p:nvPr/>
        </p:nvSpPr>
        <p:spPr>
          <a:xfrm>
            <a:off x="5796249" y="5293184"/>
            <a:ext cx="139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VALENTIN</a:t>
            </a:r>
          </a:p>
          <a:p>
            <a:r>
              <a:rPr lang="fr-FR" dirty="0"/>
              <a:t>Pierre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63172BD-0E93-402A-A35B-38CD13301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</a:p>
        </p:txBody>
      </p:sp>
      <p:sp>
        <p:nvSpPr>
          <p:cNvPr id="41" name="Espace réservé du pied de page 40">
            <a:extLst>
              <a:ext uri="{FF2B5EF4-FFF2-40B4-BE49-F238E27FC236}">
                <a16:creationId xmlns:a16="http://schemas.microsoft.com/office/drawing/2014/main" id="{C451CD69-31EC-4B30-BDD7-8FD010BE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</a:p>
        </p:txBody>
      </p:sp>
      <p:sp>
        <p:nvSpPr>
          <p:cNvPr id="51" name="Espace réservé du numéro de diapositive 50">
            <a:extLst>
              <a:ext uri="{FF2B5EF4-FFF2-40B4-BE49-F238E27FC236}">
                <a16:creationId xmlns:a16="http://schemas.microsoft.com/office/drawing/2014/main" id="{7BED99C9-B2D7-41FF-B9FC-FA6EE8DB7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65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C:\Users\sami-\AppData\Local\Microsoft\Windows\INetCacheContent.Word\ClusterDijsktra.png">
            <a:extLst>
              <a:ext uri="{FF2B5EF4-FFF2-40B4-BE49-F238E27FC236}">
                <a16:creationId xmlns:a16="http://schemas.microsoft.com/office/drawing/2014/main" id="{5B81EA10-A528-43A5-BFDE-87213FA1A2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64" y="1684812"/>
            <a:ext cx="4993443" cy="49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69B8EC4-AA85-46D6-B6BD-E1BE366E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Identification des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3747F5-AB7B-4986-8AA7-3133224D7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3498"/>
            <a:ext cx="8596668" cy="502782"/>
          </a:xfrm>
        </p:spPr>
        <p:txBody>
          <a:bodyPr/>
          <a:lstStyle/>
          <a:p>
            <a:r>
              <a:rPr lang="fr-FR" dirty="0"/>
              <a:t>On retire un </a:t>
            </a:r>
            <a:r>
              <a:rPr lang="fr-FR" dirty="0" err="1"/>
              <a:t>edge</a:t>
            </a:r>
            <a:r>
              <a:rPr lang="fr-FR" dirty="0"/>
              <a:t> à chaque itération</a:t>
            </a:r>
          </a:p>
        </p:txBody>
      </p:sp>
      <p:pic>
        <p:nvPicPr>
          <p:cNvPr id="4" name="Image 3" descr="C:\Users\sami-\AppData\Local\Microsoft\Windows\INetCacheContent.Word\ClusterBFS 1.png">
            <a:extLst>
              <a:ext uri="{FF2B5EF4-FFF2-40B4-BE49-F238E27FC236}">
                <a16:creationId xmlns:a16="http://schemas.microsoft.com/office/drawing/2014/main" id="{80DEF959-03E2-44F0-9BA2-7F6E3CBCD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2" y="1684812"/>
            <a:ext cx="4977708" cy="49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E77479F-A160-41FF-9D1C-B4E85EA5EB8A}"/>
              </a:ext>
            </a:extLst>
          </p:cNvPr>
          <p:cNvSpPr txBox="1"/>
          <p:nvPr/>
        </p:nvSpPr>
        <p:spPr>
          <a:xfrm>
            <a:off x="1060396" y="1836137"/>
            <a:ext cx="72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C547B2-43CF-4661-A5A0-2E664AC4C034}"/>
              </a:ext>
            </a:extLst>
          </p:cNvPr>
          <p:cNvSpPr txBox="1"/>
          <p:nvPr/>
        </p:nvSpPr>
        <p:spPr>
          <a:xfrm>
            <a:off x="6437939" y="1836137"/>
            <a:ext cx="15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Dijkstra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51AEC635-A10C-4215-AAE3-28E33A10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18F8F194-DF5A-4E46-8D3E-DC2B977F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7EA5563-56F1-4484-A851-B4ABC1671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93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C:\Users\sami-\AppData\Local\Microsoft\Windows\INetCacheContent.Word\ClusterDijsktra 1.png">
            <a:extLst>
              <a:ext uri="{FF2B5EF4-FFF2-40B4-BE49-F238E27FC236}">
                <a16:creationId xmlns:a16="http://schemas.microsoft.com/office/drawing/2014/main" id="{EA2C5BBA-B8DA-4AF2-B6A4-6A4BE13483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64" y="1684812"/>
            <a:ext cx="4993443" cy="495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C:\Users\sami-\AppData\Local\Microsoft\Windows\INetCacheContent.Word\ClusterBFS 1 bis.png">
            <a:extLst>
              <a:ext uri="{FF2B5EF4-FFF2-40B4-BE49-F238E27FC236}">
                <a16:creationId xmlns:a16="http://schemas.microsoft.com/office/drawing/2014/main" id="{E3F366CD-12D3-42EA-A928-3268983D38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92" y="1684812"/>
            <a:ext cx="4977708" cy="49589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69B8EC4-AA85-46D6-B6BD-E1BE366EC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Identification des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3747F5-AB7B-4986-8AA7-3133224D7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13498"/>
            <a:ext cx="8596668" cy="502782"/>
          </a:xfrm>
        </p:spPr>
        <p:txBody>
          <a:bodyPr/>
          <a:lstStyle/>
          <a:p>
            <a:r>
              <a:rPr lang="fr-FR" dirty="0"/>
              <a:t>On peut identifier des clusters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77479F-A160-41FF-9D1C-B4E85EA5EB8A}"/>
              </a:ext>
            </a:extLst>
          </p:cNvPr>
          <p:cNvSpPr txBox="1"/>
          <p:nvPr/>
        </p:nvSpPr>
        <p:spPr>
          <a:xfrm>
            <a:off x="1060396" y="1836137"/>
            <a:ext cx="72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BFS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CC547B2-43CF-4661-A5A0-2E664AC4C034}"/>
              </a:ext>
            </a:extLst>
          </p:cNvPr>
          <p:cNvSpPr txBox="1"/>
          <p:nvPr/>
        </p:nvSpPr>
        <p:spPr>
          <a:xfrm>
            <a:off x="6437939" y="1836137"/>
            <a:ext cx="155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Dijkstra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B96FB8BA-4DF4-447B-9537-DD8B0A830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B0444DBC-F768-4E47-92D1-CCED1C2EB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2F909E1-A03A-4D5B-911F-1F53802A3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212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4" name="Freeform 1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age 3">
            <a:extLst>
              <a:ext uri="{FF2B5EF4-FFF2-40B4-BE49-F238E27FC236}">
                <a16:creationId xmlns:a16="http://schemas.microsoft.com/office/drawing/2014/main" id="{9BDC3D15-4AD5-4A53-AC49-60201F9E3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prstClr val="white"/>
            </a:duotone>
          </a:blip>
          <a:srcRect t="1361" r="5251" b="6774"/>
          <a:stretch/>
        </p:blipFill>
        <p:spPr>
          <a:xfrm>
            <a:off x="5097780" y="-1"/>
            <a:ext cx="7091044" cy="6858001"/>
          </a:xfrm>
          <a:custGeom>
            <a:avLst/>
            <a:gdLst>
              <a:gd name="connsiteX0" fmla="*/ 405750 w 7091044"/>
              <a:gd name="connsiteY0" fmla="*/ 0 h 6858001"/>
              <a:gd name="connsiteX1" fmla="*/ 7091044 w 7091044"/>
              <a:gd name="connsiteY1" fmla="*/ 0 h 6858001"/>
              <a:gd name="connsiteX2" fmla="*/ 7091044 w 7091044"/>
              <a:gd name="connsiteY2" fmla="*/ 6858001 h 6858001"/>
              <a:gd name="connsiteX3" fmla="*/ 53572 w 7091044"/>
              <a:gd name="connsiteY3" fmla="*/ 6858001 h 6858001"/>
              <a:gd name="connsiteX4" fmla="*/ 1828991 w 7091044"/>
              <a:gd name="connsiteY4" fmla="*/ 4521201 h 6858001"/>
              <a:gd name="connsiteX5" fmla="*/ 0 w 7091044"/>
              <a:gd name="connsiteY5" fmla="*/ 0 h 6858001"/>
              <a:gd name="connsiteX6" fmla="*/ 405750 w 7091044"/>
              <a:gd name="connsiteY6" fmla="*/ 0 h 6858001"/>
              <a:gd name="connsiteX7" fmla="*/ 0 w 7091044"/>
              <a:gd name="connsiteY7" fmla="*/ 43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1044" h="6858001">
                <a:moveTo>
                  <a:pt x="405750" y="0"/>
                </a:moveTo>
                <a:lnTo>
                  <a:pt x="7091044" y="0"/>
                </a:lnTo>
                <a:lnTo>
                  <a:pt x="7091044" y="6858001"/>
                </a:lnTo>
                <a:lnTo>
                  <a:pt x="53572" y="6858001"/>
                </a:lnTo>
                <a:lnTo>
                  <a:pt x="1828991" y="4521201"/>
                </a:lnTo>
                <a:close/>
                <a:moveTo>
                  <a:pt x="0" y="0"/>
                </a:moveTo>
                <a:lnTo>
                  <a:pt x="405750" y="0"/>
                </a:lnTo>
                <a:lnTo>
                  <a:pt x="0" y="434"/>
                </a:lnTo>
                <a:close/>
              </a:path>
            </a:pathLst>
          </a:custGeom>
        </p:spPr>
      </p:pic>
      <p:cxnSp>
        <p:nvCxnSpPr>
          <p:cNvPr id="25" name="Straight Connector 2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Isosceles Tri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AB8D9B4-127C-408C-912D-2885AE28A7A9}"/>
              </a:ext>
            </a:extLst>
          </p:cNvPr>
          <p:cNvSpPr txBox="1">
            <a:spLocks/>
          </p:cNvSpPr>
          <p:nvPr/>
        </p:nvSpPr>
        <p:spPr>
          <a:xfrm>
            <a:off x="-226629" y="3277456"/>
            <a:ext cx="6530338" cy="458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7000"/>
              </a:lnSpc>
              <a:spcAft>
                <a:spcPts val="800"/>
              </a:spcAft>
              <a:buFont typeface="Wingdings 3" charset="2"/>
              <a:buNone/>
            </a:pPr>
            <a:r>
              <a:rPr lang="fr-FR" sz="6600" dirty="0">
                <a:solidFill>
                  <a:schemeClr val="accent1"/>
                </a:solidFill>
                <a:latin typeface="Freestyle Script" panose="030804020302050B04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Merci de votre attention</a:t>
            </a:r>
            <a:r>
              <a:rPr lang="fr-FR" sz="7200" dirty="0">
                <a:solidFill>
                  <a:schemeClr val="accent1"/>
                </a:solidFill>
                <a:latin typeface="Freestyle Script" panose="030804020302050B04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7200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8E60A6C-6B3D-49BE-A261-25723C6B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884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AB6043-3E3B-483B-9A61-921E0FF6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712C56-0BE8-4CF5-B043-204341EEB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Structure du projet</a:t>
            </a:r>
          </a:p>
          <a:p>
            <a:r>
              <a:rPr lang="fr-FR" sz="2400" dirty="0"/>
              <a:t>Calcul d’un chemin entre deux points</a:t>
            </a:r>
          </a:p>
          <a:p>
            <a:r>
              <a:rPr lang="fr-FR" sz="2400" dirty="0"/>
              <a:t>Calcul du diamètre</a:t>
            </a:r>
          </a:p>
          <a:p>
            <a:r>
              <a:rPr lang="fr-FR" sz="2400" dirty="0"/>
              <a:t>Calcul des </a:t>
            </a:r>
            <a:r>
              <a:rPr lang="fr-FR" sz="2400" dirty="0" err="1"/>
              <a:t>betweenness</a:t>
            </a:r>
            <a:endParaRPr lang="fr-FR" sz="2400" dirty="0"/>
          </a:p>
          <a:p>
            <a:r>
              <a:rPr lang="fr-FR" sz="2400" dirty="0"/>
              <a:t>Identification des clusters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6F83B966-AD7A-4E1D-B480-61AE7F1C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5522AF2-023E-4859-B7D1-791885E7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BA78C18-CD6C-40BF-BB01-EE98617FE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721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24E06-DFF7-41C9-8D7C-377FE5915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du projet</a:t>
            </a:r>
          </a:p>
        </p:txBody>
      </p:sp>
      <p:pic>
        <p:nvPicPr>
          <p:cNvPr id="4" name="Image 3" descr="C:\Users\sami-\AppData\Local\Microsoft\Windows\INetCacheContent.Word\diagram.png">
            <a:extLst>
              <a:ext uri="{FF2B5EF4-FFF2-40B4-BE49-F238E27FC236}">
                <a16:creationId xmlns:a16="http://schemas.microsoft.com/office/drawing/2014/main" id="{5BA6F107-4EC1-423A-93B7-47B51D332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727" y="1817378"/>
            <a:ext cx="6201696" cy="43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386A9D-F394-41AF-9588-B50A6DB9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54EC99-1B02-4105-9423-3AB8AA1A9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261634-F62E-4A31-99EA-73FD5DB8A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276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069374-8D4B-444B-922A-0A240D66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Calcul d’un chemin entre deux points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65867A-93B3-4253-BAA9-662E71375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087" y="1382212"/>
            <a:ext cx="3947532" cy="1479809"/>
          </a:xfrm>
        </p:spPr>
        <p:txBody>
          <a:bodyPr>
            <a:normAutofit/>
          </a:bodyPr>
          <a:lstStyle/>
          <a:p>
            <a:r>
              <a:rPr lang="fr-FR" dirty="0"/>
              <a:t>Algorithme BFS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Bercy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Gare de Lyon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Châtelet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Hôtel de Ville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764FE25-538E-478A-8B46-0D7E13CE68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5" y="1692078"/>
            <a:ext cx="4405630" cy="3785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3EDEDED6-E777-4A0D-8255-328BE6657F5D}"/>
              </a:ext>
            </a:extLst>
          </p:cNvPr>
          <p:cNvSpPr txBox="1">
            <a:spLocks/>
          </p:cNvSpPr>
          <p:nvPr/>
        </p:nvSpPr>
        <p:spPr>
          <a:xfrm>
            <a:off x="5071087" y="2862021"/>
            <a:ext cx="6921128" cy="28082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Algorithme de Dijkstra</a:t>
            </a:r>
          </a:p>
          <a:p>
            <a:pPr marL="0" indent="0">
              <a:buNone/>
            </a:pPr>
            <a:r>
              <a:rPr lang="en-GB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Bercy</a:t>
            </a:r>
            <a:endParaRPr lang="fr-FR" sz="15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Gare de Lyon	 	  									distance from previous : 0.7756004347114352</a:t>
            </a:r>
            <a:endParaRPr lang="fr-FR" sz="15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Bastille	 	  	  									distance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1.0545607850857195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Saint-Paul (Le Marais)	  							distance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0.9813861081176881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Hôtel de Ville	 	  								distance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5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1.0335574164992687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4EA8E56-EC29-4BD8-A82D-8F4F7DFE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87FD3E7-5D9A-4866-AFAE-BAC68DD9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1FB1D4-372B-42EB-A726-42781C3E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651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EBE1D-DB5B-4D95-B454-D01036A4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Calcul du diamètre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92D7A1-2B9A-45A8-8DBC-B910DBFF9727}"/>
              </a:ext>
            </a:extLst>
          </p:cNvPr>
          <p:cNvSpPr/>
          <p:nvPr/>
        </p:nvSpPr>
        <p:spPr>
          <a:xfrm>
            <a:off x="4017495" y="1884679"/>
            <a:ext cx="5811520" cy="33239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Algorithme BFS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Pont de Sèvres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Billancourt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Marcel Sembat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Porte de Saint-Cloud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Exelmans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2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[…]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Juilliottes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L'Echat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(Hôpital Henri Mondor)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Créteil-Université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Créteil-Préfecture (Hôtel de Ville)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Pointe du Lac</a:t>
            </a:r>
            <a:endParaRPr lang="fr-FR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Espace réservé du contenu 2">
            <a:extLst>
              <a:ext uri="{FF2B5EF4-FFF2-40B4-BE49-F238E27FC236}">
                <a16:creationId xmlns:a16="http://schemas.microsoft.com/office/drawing/2014/main" id="{07A9C436-EFE4-49B5-9CDD-0E1CE5E33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47" y="2219174"/>
            <a:ext cx="3547533" cy="3880773"/>
          </a:xfrm>
        </p:spPr>
        <p:txBody>
          <a:bodyPr/>
          <a:lstStyle/>
          <a:p>
            <a:r>
              <a:rPr lang="fr-FR" dirty="0"/>
              <a:t>On obtient pour le BFS :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34.0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17.0</a:t>
            </a:r>
          </a:p>
          <a:p>
            <a:endParaRPr lang="fr-FR" dirty="0"/>
          </a:p>
          <a:p>
            <a:r>
              <a:rPr lang="fr-FR" dirty="0"/>
              <a:t>Pour Dijkstra 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32.98664272478596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16.940912151396866</a:t>
            </a:r>
          </a:p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0F6C75-1C12-4A58-A5CB-DA5F33C360BF}"/>
              </a:ext>
            </a:extLst>
          </p:cNvPr>
          <p:cNvSpPr txBox="1"/>
          <p:nvPr/>
        </p:nvSpPr>
        <p:spPr>
          <a:xfrm>
            <a:off x="394547" y="1730791"/>
            <a:ext cx="41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 de toutes les excentricités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7C4F8684-78AA-4743-9755-0E4F7E3901D9}"/>
              </a:ext>
            </a:extLst>
          </p:cNvPr>
          <p:cNvCxnSpPr>
            <a:cxnSpLocks/>
          </p:cNvCxnSpPr>
          <p:nvPr/>
        </p:nvCxnSpPr>
        <p:spPr>
          <a:xfrm>
            <a:off x="3942080" y="1525712"/>
            <a:ext cx="0" cy="50805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092469B8-8927-4677-BD4E-B380EDB5E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8775A07E-F7B3-4F21-B2B5-5AF1672A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DDC7E8C-39D5-47FA-9BF0-FCFA5570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799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DEBE1D-DB5B-4D95-B454-D01036A41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Calcul du diamètre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FFE1C1-0328-463E-A54D-E9C857AAF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47" y="2219174"/>
            <a:ext cx="3547533" cy="3880773"/>
          </a:xfrm>
        </p:spPr>
        <p:txBody>
          <a:bodyPr/>
          <a:lstStyle/>
          <a:p>
            <a:r>
              <a:rPr lang="fr-FR" dirty="0"/>
              <a:t>On obtient pour le BFS :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34.0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17.0</a:t>
            </a:r>
          </a:p>
          <a:p>
            <a:endParaRPr lang="fr-FR" dirty="0"/>
          </a:p>
          <a:p>
            <a:r>
              <a:rPr lang="fr-FR" dirty="0"/>
              <a:t>Pour Dijkstra 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32.98664272478596</a:t>
            </a:r>
          </a:p>
          <a:p>
            <a:pPr marL="0" indent="0"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radius : 16.940912151396866</a:t>
            </a:r>
          </a:p>
          <a:p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9446DF-5A7F-4973-85E5-82409793A933}"/>
              </a:ext>
            </a:extLst>
          </p:cNvPr>
          <p:cNvSpPr/>
          <p:nvPr/>
        </p:nvSpPr>
        <p:spPr>
          <a:xfrm>
            <a:off x="4082242" y="1590040"/>
            <a:ext cx="6606078" cy="504753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Algorithme de Dijkstra: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Pont de Sèvres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Billancourt	 	  	 				 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0.9111677938832308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Marcel Sembat	 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0.6986808412123223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Porte de Saint-Cloud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1.4808256761481424</a:t>
            </a: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Exelmans	 	 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0.6005247326488226</a:t>
            </a:r>
          </a:p>
          <a:p>
            <a:pPr>
              <a:spcAft>
                <a:spcPts val="0"/>
              </a:spcAft>
            </a:pPr>
            <a:r>
              <a:rPr lang="fr-FR" sz="28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[…]</a:t>
            </a:r>
          </a:p>
          <a:p>
            <a:pPr>
              <a:spcAft>
                <a:spcPts val="0"/>
              </a:spcAft>
            </a:pP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Maisons-Alfort-Les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Juilliott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			distance from previous : 1.1985562460150139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Créteil-L'Echat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Hôpital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Hen 	 			distance from previous : 0.8691365316905068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Créteil-Université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	 			distance from previous : 0.8334589206798152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Créteil-Préfecture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(Hôtel de 	 			distance from previous : 1.3673698994894</a:t>
            </a:r>
            <a:endParaRPr lang="fr-FR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Pointe du Lac	 	 	 			distance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previous</a:t>
            </a:r>
            <a:r>
              <a:rPr lang="fr-FR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1.5148579736659233</a:t>
            </a:r>
            <a:endParaRPr lang="fr-FR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7403E5-8F95-47EF-B318-3B9A661359B2}"/>
              </a:ext>
            </a:extLst>
          </p:cNvPr>
          <p:cNvSpPr txBox="1"/>
          <p:nvPr/>
        </p:nvSpPr>
        <p:spPr>
          <a:xfrm>
            <a:off x="394547" y="1730791"/>
            <a:ext cx="4128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 de toutes les excentricités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438FE37-A1B9-47BA-B43A-6F8D288BA7B1}"/>
              </a:ext>
            </a:extLst>
          </p:cNvPr>
          <p:cNvCxnSpPr>
            <a:cxnSpLocks/>
          </p:cNvCxnSpPr>
          <p:nvPr/>
        </p:nvCxnSpPr>
        <p:spPr>
          <a:xfrm>
            <a:off x="3942080" y="1525712"/>
            <a:ext cx="0" cy="50805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10E7363A-9CA0-4B84-98EB-0E4C9487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A0BCE95E-23EE-4B2E-AA6E-7BA77ACA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3AA35ABE-9539-4255-A688-009FD5CD9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245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DDDA-A4B0-4D7E-A9BC-CC5F421C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</p:spPr>
        <p:txBody>
          <a:bodyPr/>
          <a:lstStyle/>
          <a:p>
            <a:r>
              <a:rPr lang="fr-FR" dirty="0"/>
              <a:t>Calcul du diamètre</a:t>
            </a:r>
          </a:p>
        </p:txBody>
      </p:sp>
      <p:pic>
        <p:nvPicPr>
          <p:cNvPr id="5" name="Image 4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F447AC6A-2904-42E8-80BA-4F018D1AF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92" y="1465056"/>
            <a:ext cx="4445758" cy="4430939"/>
          </a:xfrm>
          <a:prstGeom prst="rect">
            <a:avLst/>
          </a:prstGeom>
        </p:spPr>
      </p:pic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CA913A4D-84AD-4E63-8344-8532142A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472" y="2314575"/>
            <a:ext cx="3547533" cy="3306336"/>
          </a:xfrm>
        </p:spPr>
        <p:txBody>
          <a:bodyPr/>
          <a:lstStyle/>
          <a:p>
            <a:r>
              <a:rPr lang="fr-FR" dirty="0"/>
              <a:t>On obtient pour le BFS :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34.0</a:t>
            </a:r>
            <a:endParaRPr lang="fr-FR" dirty="0"/>
          </a:p>
          <a:p>
            <a:r>
              <a:rPr lang="fr-FR" dirty="0"/>
              <a:t>Pour Dijkstra </a:t>
            </a:r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diameter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 32.98664272478596</a:t>
            </a:r>
          </a:p>
          <a:p>
            <a:pPr marL="0" indent="0">
              <a:buNone/>
            </a:pPr>
            <a:r>
              <a:rPr lang="fr-FR" dirty="0"/>
              <a:t>pour 39 stations</a:t>
            </a:r>
          </a:p>
          <a:p>
            <a:endParaRPr lang="fr-FR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B8E060F-B809-49AF-A65B-7F1C8E52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1D0D4AC-44AA-44CB-B4CE-78870F72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45A5AEB7-98C4-4929-BEC7-7F2E39DD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185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DDDA-A4B0-4D7E-A9BC-CC5F421C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</p:spPr>
        <p:txBody>
          <a:bodyPr/>
          <a:lstStyle/>
          <a:p>
            <a:r>
              <a:rPr lang="fr-FR" dirty="0"/>
              <a:t>Calcul des </a:t>
            </a:r>
            <a:r>
              <a:rPr lang="fr-FR" dirty="0" err="1"/>
              <a:t>betweenness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106092-5999-4C65-869F-276A492C5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43254"/>
            <a:ext cx="8596668" cy="816819"/>
          </a:xfrm>
        </p:spPr>
        <p:txBody>
          <a:bodyPr/>
          <a:lstStyle/>
          <a:p>
            <a:r>
              <a:rPr lang="fr-FR" dirty="0"/>
              <a:t>On calcule l’ensemble des chemins les plus courts existants 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0BF455-4F5C-4D1C-815D-AD95BBD2FBAB}"/>
              </a:ext>
            </a:extLst>
          </p:cNvPr>
          <p:cNvSpPr txBox="1"/>
          <p:nvPr/>
        </p:nvSpPr>
        <p:spPr>
          <a:xfrm>
            <a:off x="212436" y="2336800"/>
            <a:ext cx="10732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 : Simplon (2) 	 : Porte de Clignancourt | Marcadet-Poissonniers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: Solférino (2) 	 : Assemblée Nationale | Rue du Bac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 : Stalingrad (5) 	 : La Chapelle | Jaurès | Gare du Nord | Riquet | Louis Blanc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 : Strasbourg–S-D(4): Château d'Eau | Réaumur-Sébastopol | Bonne Nouvelle | République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 : Sully-</a:t>
            </a:r>
            <a:r>
              <a:rPr lang="fr-F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Morland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(2): Pont Marie (Cité des Arts) | Jussieu | 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 : Ségur (2) 		 : La Motte-</a:t>
            </a:r>
            <a:r>
              <a:rPr lang="fr-F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Picquet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-</a:t>
            </a:r>
            <a:r>
              <a:rPr lang="fr-FR" sz="1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Grenelle</a:t>
            </a: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 | Duroc |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C5423F-FCCB-4E45-BE79-41EDC6EDAF8E}"/>
              </a:ext>
            </a:extLst>
          </p:cNvPr>
          <p:cNvSpPr/>
          <p:nvPr/>
        </p:nvSpPr>
        <p:spPr>
          <a:xfrm>
            <a:off x="212436" y="3983473"/>
            <a:ext cx="50800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Pour l’algorithme de BFS :</a:t>
            </a:r>
          </a:p>
          <a:p>
            <a:pPr defTabSz="457200">
              <a:buClr>
                <a:schemeClr val="accent1"/>
              </a:buClr>
              <a:buSzPct val="80000"/>
            </a:pP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 : [300, 300]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: [1454, 1025]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 : [3847, 5181, 4634, 4123, 140]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 : [2103, 2112, 4147, 3875]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 : [2582, 2109]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 : [3633, 3426]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96D43F-F4DD-4B60-A3F5-CE87EBA46B67}"/>
              </a:ext>
            </a:extLst>
          </p:cNvPr>
          <p:cNvSpPr/>
          <p:nvPr/>
        </p:nvSpPr>
        <p:spPr>
          <a:xfrm>
            <a:off x="4595091" y="3983473"/>
            <a:ext cx="5080000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>
              <a:buClr>
                <a:schemeClr val="accent1"/>
              </a:buClr>
              <a:buSzPct val="80000"/>
              <a:buFont typeface="Wingdings 3" panose="05040102010807070707" pitchFamily="18" charset="2"/>
              <a:buChar char="u"/>
            </a:pP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Pour l’algorithme de Dijkstra :</a:t>
            </a:r>
          </a:p>
          <a:p>
            <a:pPr defTabSz="457200">
              <a:buClr>
                <a:schemeClr val="accent1"/>
              </a:buClr>
              <a:buSzPct val="80000"/>
            </a:pPr>
            <a:endParaRPr lang="fr-FR" sz="15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0 : [300, 300]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1 : [5076, 5039]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2 : [3480, 3554, 54, 4123, 2804]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3 : [4689, 4341, 6235, 5840]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4 : [2125, 2092]</a:t>
            </a:r>
          </a:p>
          <a:p>
            <a:pPr defTabSz="457200">
              <a:buClr>
                <a:schemeClr val="accent1"/>
              </a:buClr>
              <a:buSzPct val="80000"/>
            </a:pPr>
            <a:r>
              <a:rPr lang="fr-FR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Times New Roman" panose="02020603050405020304" pitchFamily="18" charset="0"/>
              </a:rPr>
              <a:t>5 : [6020, 6421]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7FE7C52C-EF64-48B2-8B13-09453C02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3F253C15-B883-4F71-A046-34F03BC27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github.com/Focom/GraphRATP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49F563CA-6043-4BA5-84FB-76075296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162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65DDDA-A4B0-4D7E-A9BC-CC5F421C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0440"/>
          </a:xfrm>
        </p:spPr>
        <p:txBody>
          <a:bodyPr/>
          <a:lstStyle/>
          <a:p>
            <a:r>
              <a:rPr lang="fr-FR" dirty="0"/>
              <a:t>Calcul des </a:t>
            </a:r>
            <a:r>
              <a:rPr lang="fr-FR" dirty="0" err="1"/>
              <a:t>betweenness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106092-5999-4C65-869F-276A492C5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7" y="1843255"/>
            <a:ext cx="8596668" cy="345764"/>
          </a:xfrm>
        </p:spPr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edges</a:t>
            </a:r>
            <a:r>
              <a:rPr lang="fr-FR" dirty="0"/>
              <a:t> ayant la plus grande </a:t>
            </a:r>
            <a:r>
              <a:rPr lang="fr-FR" dirty="0" err="1"/>
              <a:t>betweenness</a:t>
            </a:r>
            <a:r>
              <a:rPr lang="fr-FR" dirty="0"/>
              <a:t> :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D97BDA91-1F0B-440F-8A08-6C14E4FF5858}"/>
              </a:ext>
            </a:extLst>
          </p:cNvPr>
          <p:cNvSpPr txBox="1">
            <a:spLocks/>
          </p:cNvSpPr>
          <p:nvPr/>
        </p:nvSpPr>
        <p:spPr>
          <a:xfrm>
            <a:off x="184727" y="2442233"/>
            <a:ext cx="5491788" cy="2619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l’algorithme de BFS :</a:t>
            </a: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22882 : Madeleine &lt;-&gt; Concorde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19953 : Gare de Lyon &lt;-&gt; Châtelet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18191 : Madeleine &lt;-&gt; Pyramides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18164 : Châtelet &lt;-&gt; Pyramides</a:t>
            </a: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edge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to </a:t>
            </a: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remove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  Madeleine &lt;-&gt; Concorde </a:t>
            </a:r>
          </a:p>
          <a:p>
            <a:pPr marL="0" indent="0">
              <a:spcBef>
                <a:spcPts val="0"/>
              </a:spcBef>
              <a:buNone/>
            </a:pPr>
            <a:endParaRPr lang="fr-FR" dirty="0"/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BB2A9F6C-1F0C-47EC-AA7B-3A3A0A99ACF4}"/>
              </a:ext>
            </a:extLst>
          </p:cNvPr>
          <p:cNvSpPr txBox="1">
            <a:spLocks/>
          </p:cNvSpPr>
          <p:nvPr/>
        </p:nvSpPr>
        <p:spPr>
          <a:xfrm>
            <a:off x="5752292" y="2442233"/>
            <a:ext cx="5491788" cy="3007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Pour l’algorithme de Dijkstra :</a:t>
            </a:r>
          </a:p>
          <a:p>
            <a:pPr marL="0" indent="0">
              <a:spcBef>
                <a:spcPts val="0"/>
              </a:spcBef>
              <a:buNone/>
            </a:pPr>
            <a:endParaRPr lang="fr-FR" sz="1500" dirty="0">
              <a:latin typeface="Courier New" panose="02070309020205020404" pitchFamily="49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11680 : Madeleine &lt;-&gt; Concorde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10120 : Châtelet &lt;-&gt; Cité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9891 : Saint-Michel &lt;-&gt; Cité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9686 : Saint-Michel &lt;-&gt; Odéon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edge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to </a:t>
            </a:r>
            <a:r>
              <a:rPr lang="fr-FR" sz="1500" dirty="0" err="1">
                <a:latin typeface="Courier New" panose="02070309020205020404" pitchFamily="49" charset="0"/>
                <a:cs typeface="Times New Roman" panose="02020603050405020304" pitchFamily="18" charset="0"/>
              </a:rPr>
              <a:t>remove</a:t>
            </a:r>
            <a:r>
              <a:rPr lang="fr-FR" sz="1500" dirty="0">
                <a:latin typeface="Courier New" panose="02070309020205020404" pitchFamily="49" charset="0"/>
                <a:cs typeface="Times New Roman" panose="02020603050405020304" pitchFamily="18" charset="0"/>
              </a:rPr>
              <a:t> :  Madeleine &lt;-&gt; Concorde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F6264B6-4450-40FE-B7D6-F187CBD1F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09/06/2017</a:t>
            </a:r>
            <a:endParaRPr lang="fr-FR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574D39B4-E3FC-4C41-8AB8-C9D5F7D2E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github.com/</a:t>
            </a:r>
            <a:r>
              <a:rPr lang="fr-FR" dirty="0" err="1"/>
              <a:t>Focom</a:t>
            </a:r>
            <a:r>
              <a:rPr lang="fr-FR" dirty="0"/>
              <a:t>/</a:t>
            </a:r>
            <a:r>
              <a:rPr lang="fr-FR" dirty="0" err="1"/>
              <a:t>GraphRATP</a:t>
            </a:r>
            <a:endParaRPr lang="fr-FR" dirty="0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48A57C2-E86F-4CAA-9122-41924EF0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FBB9D-97BA-4906-A624-EDE6BD36AE12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67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Compte rendu 3eme rdv</Template>
  <TotalTime>1363</TotalTime>
  <Words>404</Words>
  <Application>Microsoft Office PowerPoint</Application>
  <PresentationFormat>Grand écran</PresentationFormat>
  <Paragraphs>164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Freestyle Script</vt:lpstr>
      <vt:lpstr>Times New Roman</vt:lpstr>
      <vt:lpstr>Trebuchet MS</vt:lpstr>
      <vt:lpstr>Wingdings 2</vt:lpstr>
      <vt:lpstr>Wingdings 3</vt:lpstr>
      <vt:lpstr>Facette</vt:lpstr>
      <vt:lpstr>HDOfficeLightV0</vt:lpstr>
      <vt:lpstr>1_HDOfficeLightV0</vt:lpstr>
      <vt:lpstr>Conception personnalisée</vt:lpstr>
      <vt:lpstr>Étude de Graph du métro Parisien</vt:lpstr>
      <vt:lpstr>Sommaire</vt:lpstr>
      <vt:lpstr>Structure du projet</vt:lpstr>
      <vt:lpstr>Calcul d’un chemin entre deux points</vt:lpstr>
      <vt:lpstr>Calcul du diamètre</vt:lpstr>
      <vt:lpstr>Calcul du diamètre</vt:lpstr>
      <vt:lpstr>Calcul du diamètre</vt:lpstr>
      <vt:lpstr>Calcul des betweenness</vt:lpstr>
      <vt:lpstr>Calcul des betweenness</vt:lpstr>
      <vt:lpstr>Identification des clusters</vt:lpstr>
      <vt:lpstr>Identification des clusters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de Graph du métro Parisien</dc:title>
  <dc:creator>Sami About</dc:creator>
  <cp:lastModifiedBy>Sami About</cp:lastModifiedBy>
  <cp:revision>83</cp:revision>
  <dcterms:created xsi:type="dcterms:W3CDTF">2017-06-08T14:00:41Z</dcterms:created>
  <dcterms:modified xsi:type="dcterms:W3CDTF">2017-06-09T12:44:32Z</dcterms:modified>
</cp:coreProperties>
</file>